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44" r:id="rId3"/>
  </p:sldMasterIdLst>
  <p:notesMasterIdLst>
    <p:notesMasterId r:id="rId32"/>
  </p:notesMasterIdLst>
  <p:sldIdLst>
    <p:sldId id="293" r:id="rId4"/>
    <p:sldId id="297" r:id="rId5"/>
    <p:sldId id="300" r:id="rId6"/>
    <p:sldId id="314" r:id="rId7"/>
    <p:sldId id="325" r:id="rId8"/>
    <p:sldId id="326" r:id="rId9"/>
    <p:sldId id="308" r:id="rId10"/>
    <p:sldId id="302" r:id="rId11"/>
    <p:sldId id="331" r:id="rId12"/>
    <p:sldId id="309" r:id="rId13"/>
    <p:sldId id="310" r:id="rId14"/>
    <p:sldId id="316" r:id="rId15"/>
    <p:sldId id="332" r:id="rId16"/>
    <p:sldId id="321" r:id="rId17"/>
    <p:sldId id="353" r:id="rId18"/>
    <p:sldId id="333" r:id="rId19"/>
    <p:sldId id="355" r:id="rId20"/>
    <p:sldId id="336" r:id="rId21"/>
    <p:sldId id="361" r:id="rId22"/>
    <p:sldId id="354" r:id="rId23"/>
    <p:sldId id="322" r:id="rId24"/>
    <p:sldId id="359" r:id="rId25"/>
    <p:sldId id="357" r:id="rId26"/>
    <p:sldId id="356" r:id="rId27"/>
    <p:sldId id="360" r:id="rId28"/>
    <p:sldId id="340" r:id="rId29"/>
    <p:sldId id="342" r:id="rId30"/>
    <p:sldId id="34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18" autoAdjust="0"/>
  </p:normalViewPr>
  <p:slideViewPr>
    <p:cSldViewPr>
      <p:cViewPr varScale="1">
        <p:scale>
          <a:sx n="109" d="100"/>
          <a:sy n="109" d="100"/>
        </p:scale>
        <p:origin x="16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652C8-57AB-4853-968B-FEB380C89D65}" type="datetimeFigureOut">
              <a:rPr lang="en-US" smtClean="0"/>
              <a:pPr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12E8C-F920-4B4D-B4B5-DA897232AA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4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C49BCB1-4513-4F3E-9464-E40F26FB2426}" type="slidenum">
              <a:rPr lang="en-US" smtClean="0">
                <a:latin typeface="Times New Roman" pitchFamily="18" charset="0"/>
              </a:rPr>
              <a:pPr/>
              <a:t>3</a:t>
            </a:fld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9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786CEB8-BFBE-45FD-8BC0-9F510AFF8A7E}" type="slidenum">
              <a:rPr lang="en-US" smtClean="0">
                <a:latin typeface="Times New Roman" pitchFamily="18" charset="0"/>
              </a:rPr>
              <a:pPr/>
              <a:t>7</a:t>
            </a:fld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3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0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AutoNum type="alphaUcParenR"/>
            </a:pPr>
            <a:r>
              <a:rPr lang="en-US" dirty="0"/>
              <a:t>No. Particle needs a velocity first.</a:t>
            </a:r>
          </a:p>
          <a:p>
            <a:pPr marL="228600" indent="-228600">
              <a:buFontTx/>
              <a:buAutoNum type="alphaUcParenR"/>
            </a:pPr>
            <a:r>
              <a:rPr lang="en-US" dirty="0"/>
              <a:t>Yes, that’s what the electric field does to particles. </a:t>
            </a:r>
          </a:p>
        </p:txBody>
      </p:sp>
      <p:sp>
        <p:nvSpPr>
          <p:cNvPr id="78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2533C74-C34F-465A-BC4E-C097C426484A}" type="slidenum">
              <a:rPr lang="en-US" smtClean="0">
                <a:latin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6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DECDE-8AA6-4926-8CF7-26B31AE693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2E64D-87C6-499B-9EE7-64A0AFB15E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2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34F06-47A8-4505-8D2B-A4AD869971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53A32-542D-4178-8501-C59D83D96ED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4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ABB7F-CC1E-4123-9D7D-DCF6E281F58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D7C8A-489D-4068-AD00-5DEC858420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83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90" name="Picture 22" descr="cover slide ghost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2441575"/>
            <a:ext cx="8677275" cy="1752600"/>
          </a:xfrm>
        </p:spPr>
        <p:txBody>
          <a:bodyPr/>
          <a:lstStyle>
            <a:lvl1pPr algn="r">
              <a:defRPr sz="5500">
                <a:solidFill>
                  <a:srgbClr val="D33325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76225" y="6537325"/>
            <a:ext cx="46767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8" charset="0"/>
              </a:rPr>
              <a:t>Copyright © 2008 Pearson Education Inc., publishing as Pearson Addison-Wesley</a:t>
            </a:r>
          </a:p>
        </p:txBody>
      </p:sp>
      <p:sp>
        <p:nvSpPr>
          <p:cNvPr id="583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6375" y="1066800"/>
            <a:ext cx="8709025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 userDrawn="1"/>
        </p:nvSpPr>
        <p:spPr bwMode="auto">
          <a:xfrm>
            <a:off x="260350" y="5029200"/>
            <a:ext cx="8686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"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D33325"/>
                </a:solidFill>
              </a:rPr>
              <a:t>PowerPoint</a:t>
            </a:r>
            <a:r>
              <a:rPr lang="en-US" baseline="30000">
                <a:solidFill>
                  <a:srgbClr val="D33325"/>
                </a:solidFill>
              </a:rPr>
              <a:t>®</a:t>
            </a:r>
            <a:r>
              <a:rPr lang="en-US">
                <a:solidFill>
                  <a:srgbClr val="D33325"/>
                </a:solidFill>
              </a:rPr>
              <a:t> Lectures for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</a:rPr>
              <a:t>University Physics, Twelfth Edition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  <a:latin typeface="Times New Roman" pitchFamily="18" charset="0"/>
              </a:rPr>
              <a:t>   – Hugh D. Young and Roger A. Freedman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 userDrawn="1"/>
        </p:nvSpPr>
        <p:spPr bwMode="auto">
          <a:xfrm>
            <a:off x="254000" y="60960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D33325"/>
                </a:solidFill>
                <a:latin typeface="Times New Roman" pitchFamily="18" charset="0"/>
              </a:rPr>
              <a:t>Lectures by James Pazun</a:t>
            </a:r>
          </a:p>
        </p:txBody>
      </p:sp>
    </p:spTree>
    <p:extLst>
      <p:ext uri="{BB962C8B-B14F-4D97-AF65-F5344CB8AC3E}">
        <p14:creationId xmlns:p14="http://schemas.microsoft.com/office/powerpoint/2010/main" val="3728821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167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26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76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223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40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87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94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CAE41-0274-43E6-8C6F-75D1DEE5F4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95647-8D1B-4644-ACD2-9547674915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66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894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4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76200"/>
            <a:ext cx="2152650" cy="3922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305550" cy="3922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72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90" name="Picture 22" descr="cover slide ghost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2441575"/>
            <a:ext cx="8677275" cy="1752600"/>
          </a:xfrm>
        </p:spPr>
        <p:txBody>
          <a:bodyPr/>
          <a:lstStyle>
            <a:lvl1pPr algn="r">
              <a:defRPr sz="5500">
                <a:solidFill>
                  <a:srgbClr val="D33325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76225" y="6537325"/>
            <a:ext cx="46767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8" charset="0"/>
              </a:rPr>
              <a:t>Copyright © 2008 Pearson Education Inc., publishing as Pearson Addison-Wesley</a:t>
            </a:r>
          </a:p>
        </p:txBody>
      </p:sp>
      <p:sp>
        <p:nvSpPr>
          <p:cNvPr id="583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6375" y="1066800"/>
            <a:ext cx="8709025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 userDrawn="1"/>
        </p:nvSpPr>
        <p:spPr bwMode="auto">
          <a:xfrm>
            <a:off x="260350" y="5029200"/>
            <a:ext cx="8686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"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D33325"/>
                </a:solidFill>
              </a:rPr>
              <a:t>PowerPoint</a:t>
            </a:r>
            <a:r>
              <a:rPr lang="en-US" baseline="30000">
                <a:solidFill>
                  <a:srgbClr val="D33325"/>
                </a:solidFill>
              </a:rPr>
              <a:t>®</a:t>
            </a:r>
            <a:r>
              <a:rPr lang="en-US">
                <a:solidFill>
                  <a:srgbClr val="D33325"/>
                </a:solidFill>
              </a:rPr>
              <a:t> Lectures for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</a:rPr>
              <a:t>University Physics, Twelfth Edition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  <a:latin typeface="Times New Roman" pitchFamily="18" charset="0"/>
              </a:rPr>
              <a:t>   – Hugh D. Young and Roger A. Freedman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 userDrawn="1"/>
        </p:nvSpPr>
        <p:spPr bwMode="auto">
          <a:xfrm>
            <a:off x="254000" y="60960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D33325"/>
                </a:solidFill>
                <a:latin typeface="Times New Roman" pitchFamily="18" charset="0"/>
              </a:rPr>
              <a:t>Lectures by James Pazun</a:t>
            </a:r>
          </a:p>
        </p:txBody>
      </p:sp>
    </p:spTree>
    <p:extLst>
      <p:ext uri="{BB962C8B-B14F-4D97-AF65-F5344CB8AC3E}">
        <p14:creationId xmlns:p14="http://schemas.microsoft.com/office/powerpoint/2010/main" val="414803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288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577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126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7636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616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47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ADBB-C684-40CA-B232-7BA15BC5266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50BEE-DAAD-403C-B6FA-E714DDB841E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5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692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624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466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76200"/>
            <a:ext cx="2152650" cy="3922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305550" cy="3922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48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9486D-1950-4692-B4E9-5C4AA77118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87AD5-B49B-4C5C-84EC-822E5A3926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7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2270-1627-43E0-94B8-5C09FAB0F9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E5643-8044-4B0C-ADD1-D580AF0B46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437B-46E7-4B69-A30A-46583C7E1BE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09262-1EDA-4E3B-A418-B9CA57658D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21E02-8D71-438D-B2DE-99348BE9A40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5E86E-4653-47B7-926A-C3C3D78ABA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5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BB863-FE13-4061-8E03-25870581C56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1EDB-3823-4659-AE15-D021982D98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34A74-8BE0-4230-9C18-6C2C70FF55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819C1-F96D-4930-B038-10D16E516A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6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540968-B38F-4D43-B638-3AF7FB66F29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934CE1-51C7-4BE6-BA46-F9EE0DB0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5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228600" y="6537325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8" charset="0"/>
              </a:rPr>
              <a:t>Copyright © 2008 Pearson Education Inc., publishing as Pearson Addison-Wesley</a:t>
            </a: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685800"/>
            <a:ext cx="86106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39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+mj-lt"/>
          <a:ea typeface="+mj-ea"/>
          <a:cs typeface="+mj-cs"/>
        </a:defRPr>
      </a:lvl1pPr>
      <a:lvl2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2pPr>
      <a:lvl3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3pPr>
      <a:lvl4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4pPr>
      <a:lvl5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pitchFamily="34" charset="0"/>
        </a:defRPr>
      </a:lvl9pPr>
    </p:titleStyle>
    <p:bodyStyle>
      <a:lvl1pPr algn="l" rtl="0" fontAlgn="base">
        <a:spcBef>
          <a:spcPct val="45000"/>
        </a:spcBef>
        <a:spcAft>
          <a:spcPct val="20000"/>
        </a:spcAft>
        <a:buClr>
          <a:srgbClr val="0066CC"/>
        </a:buClr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4000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•"/>
        <a:defRPr sz="3000">
          <a:solidFill>
            <a:schemeClr val="tx1"/>
          </a:solidFill>
          <a:latin typeface="+mn-lt"/>
        </a:defRPr>
      </a:lvl2pPr>
      <a:lvl3pPr marL="1254125" indent="-4508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3pPr>
      <a:lvl4pPr marL="1828800" indent="-34290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•"/>
        <a:defRPr sz="2600">
          <a:solidFill>
            <a:schemeClr val="tx1"/>
          </a:solidFill>
          <a:latin typeface="+mn-lt"/>
        </a:defRPr>
      </a:lvl4pPr>
      <a:lvl5pPr marL="22860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600">
          <a:solidFill>
            <a:schemeClr val="tx1"/>
          </a:solidFill>
          <a:latin typeface="+mn-lt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600">
          <a:solidFill>
            <a:schemeClr val="tx1"/>
          </a:solidFill>
          <a:latin typeface="+mn-lt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600">
          <a:solidFill>
            <a:schemeClr val="tx1"/>
          </a:solidFill>
          <a:latin typeface="+mn-lt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600">
          <a:solidFill>
            <a:schemeClr val="tx1"/>
          </a:solidFill>
          <a:latin typeface="+mn-lt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pitchFamily="34" charset="0"/>
        <a:buChar char="–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228600" y="6537325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8" charset="0"/>
              </a:rPr>
              <a:t>Copyright © 2008 Pearson Education Inc., publishing as Pearson Addison-Wesley</a:t>
            </a: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685800"/>
            <a:ext cx="86106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63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+mj-lt"/>
          <a:ea typeface="+mj-ea"/>
          <a:cs typeface="+mj-cs"/>
        </a:defRPr>
      </a:lvl1pPr>
      <a:lvl2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2pPr>
      <a:lvl3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3pPr>
      <a:lvl4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4pPr>
      <a:lvl5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9pPr>
    </p:titleStyle>
    <p:bodyStyle>
      <a:lvl1pPr algn="l" rtl="0" fontAlgn="base">
        <a:spcBef>
          <a:spcPct val="45000"/>
        </a:spcBef>
        <a:spcAft>
          <a:spcPct val="20000"/>
        </a:spcAft>
        <a:buClr>
          <a:srgbClr val="0066CC"/>
        </a:buClr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4000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•"/>
        <a:defRPr sz="3000">
          <a:solidFill>
            <a:schemeClr val="tx1"/>
          </a:solidFill>
          <a:latin typeface="+mn-lt"/>
        </a:defRPr>
      </a:lvl2pPr>
      <a:lvl3pPr marL="1254125" indent="-4508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3pPr>
      <a:lvl4pPr marL="1828800" indent="-34290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•"/>
        <a:defRPr sz="2600">
          <a:solidFill>
            <a:schemeClr val="tx1"/>
          </a:solidFill>
          <a:latin typeface="+mn-lt"/>
        </a:defRPr>
      </a:lvl4pPr>
      <a:lvl5pPr marL="22860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sMYomjwI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8381999" cy="18288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Section </a:t>
            </a:r>
            <a:r>
              <a:rPr lang="en-US" smtClean="0">
                <a:solidFill>
                  <a:srgbClr val="FF0000"/>
                </a:solidFill>
              </a:rPr>
              <a:t>9: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Magnetic Field and Magnetic Forces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350"/>
            <a:ext cx="3561229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2381250"/>
            <a:ext cx="343759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Origin of Magnetic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Magnetic fields are created by… moving electric charges!!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43" y="3048000"/>
            <a:ext cx="33337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Magnetic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magnetic force is felt by… moving electric charges!!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2" y="2667000"/>
            <a:ext cx="3862387" cy="309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4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Magnetic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85930" y="1523999"/>
                <a:ext cx="4136186" cy="8382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5930" y="1523999"/>
                <a:ext cx="4136186" cy="8382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68933"/>
          <a:stretch/>
        </p:blipFill>
        <p:spPr bwMode="auto">
          <a:xfrm>
            <a:off x="5029200" y="2283200"/>
            <a:ext cx="2865422" cy="1923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5" r="1596" b="37220"/>
          <a:stretch/>
        </p:blipFill>
        <p:spPr bwMode="auto">
          <a:xfrm>
            <a:off x="3134892" y="4343400"/>
            <a:ext cx="2838261" cy="190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" r="2250" b="72919"/>
          <a:stretch/>
        </p:blipFill>
        <p:spPr bwMode="auto">
          <a:xfrm>
            <a:off x="1066800" y="2445115"/>
            <a:ext cx="3306948" cy="159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8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and the Magnetic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Magnetic fields cannot do work!!!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14600"/>
            <a:ext cx="36195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8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Magnetic Force on a CRT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Magnetic Forces: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Motion in a Magnetic </a:t>
            </a:r>
            <a:r>
              <a:rPr lang="en-US" dirty="0" smtClean="0">
                <a:solidFill>
                  <a:srgbClr val="FF0000"/>
                </a:solidFill>
              </a:rPr>
              <a:t>Field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200" dirty="0" smtClean="0"/>
              <a:t>Velocity Perpendicular to Field</a:t>
            </a:r>
            <a:endParaRPr lang="en-US" sz="4000" dirty="0"/>
          </a:p>
        </p:txBody>
      </p:sp>
      <p:pic>
        <p:nvPicPr>
          <p:cNvPr id="172034" name="Picture 2" descr="D:\Media\Chapter27\Images\27_Figure17a-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24000"/>
            <a:ext cx="3505200" cy="46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4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4826000" cy="49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60477" y="2447655"/>
            <a:ext cx="297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hlinkClick r:id="rId3"/>
              </a:rPr>
              <a:t>Electron Beam Motion Video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3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Bubble Chamber Tracks: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Particle Detection!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45" y="1905000"/>
            <a:ext cx="418147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Motion in a Uniform Magnetic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352" y="381000"/>
            <a:ext cx="9144000" cy="100965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Magnetism: Some History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4681462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9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Mass Spectrometer Part 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Electric and Magnetic Forces Combined!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𝑞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US" sz="4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800" dirty="0">
                    <a:solidFill>
                      <a:srgbClr val="0070C0"/>
                    </a:solidFill>
                  </a:rPr>
                  <a:t>“The Lorentz Force”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1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Activity: Mass Spectrometer Part II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Force on Current-Carrying Wire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33800"/>
            <a:ext cx="4191000" cy="1066799"/>
          </a:xfrm>
        </p:spPr>
        <p:txBody>
          <a:bodyPr/>
          <a:lstStyle/>
          <a:p>
            <a:r>
              <a:rPr lang="en-US" sz="2800" dirty="0"/>
              <a:t>Demo: Current-Carrying Wire and Magnetic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6800" y="2209800"/>
                <a:ext cx="3810000" cy="1046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𝑙</m:t>
                          </m:r>
                        </m:e>
                      </m:acc>
                      <m:r>
                        <a:rPr lang="en-US" sz="5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09800"/>
                <a:ext cx="3810000" cy="10461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D:\Media\Chapter27\Images\27_Figure25-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15101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7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Power Lines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1200"/>
            <a:ext cx="209149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56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Problem: Power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321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76200"/>
                <a:ext cx="8839200" cy="558358"/>
              </a:xfrm>
            </p:spPr>
            <p:txBody>
              <a:bodyPr/>
              <a:lstStyle/>
              <a:p>
                <a:r>
                  <a:rPr lang="en-US" dirty="0">
                    <a:latin typeface="Times New Roman" pitchFamily="18" charset="0"/>
                  </a:rPr>
                  <a:t>Current Loops and Torque in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dirty="0">
                    <a:latin typeface="Times New Roman" pitchFamily="18" charset="0"/>
                  </a:rPr>
                  <a:t> Field</a:t>
                </a:r>
              </a:p>
            </p:txBody>
          </p:sp>
        </mc:Choice>
        <mc:Fallback xmlns="">
          <p:sp>
            <p:nvSpPr>
              <p:cNvPr id="39321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76200"/>
                <a:ext cx="8839200" cy="558358"/>
              </a:xfrm>
              <a:blipFill rotWithShape="0">
                <a:blip r:embed="rId2"/>
                <a:stretch>
                  <a:fillRect l="-1586" t="-13187" b="-3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7154" name="Picture 2" descr="D:\Media\Chapter27\Images\27_Figure31b-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r="39763" b="5405"/>
          <a:stretch/>
        </p:blipFill>
        <p:spPr bwMode="auto">
          <a:xfrm>
            <a:off x="914400" y="2057400"/>
            <a:ext cx="323849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 descr="D:\Media\Chapter27\Images\27_Figure31c-I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2" r="35768" b="17353"/>
          <a:stretch/>
        </p:blipFill>
        <p:spPr bwMode="auto">
          <a:xfrm>
            <a:off x="4572000" y="3048000"/>
            <a:ext cx="3886200" cy="181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DC Motor!</a:t>
            </a:r>
          </a:p>
        </p:txBody>
      </p:sp>
      <p:pic>
        <p:nvPicPr>
          <p:cNvPr id="178178" name="Picture 2" descr="D:\Media\Chapter27\Images\27_Figure39-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546592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92196" y="54102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Demo: A motor!!!</a:t>
            </a:r>
          </a:p>
        </p:txBody>
      </p:sp>
    </p:spTree>
    <p:extLst>
      <p:ext uri="{BB962C8B-B14F-4D97-AF65-F5344CB8AC3E}">
        <p14:creationId xmlns:p14="http://schemas.microsoft.com/office/powerpoint/2010/main" val="8716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Box 1"/>
          <p:cNvSpPr txBox="1">
            <a:spLocks noChangeArrowheads="1"/>
          </p:cNvSpPr>
          <p:nvPr/>
        </p:nvSpPr>
        <p:spPr bwMode="auto">
          <a:xfrm>
            <a:off x="2667000" y="457200"/>
            <a:ext cx="41857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 b="1" dirty="0" smtClean="0">
                <a:solidFill>
                  <a:srgbClr val="00B050"/>
                </a:solidFill>
                <a:latin typeface="Times New Roman" pitchFamily="18" charset="0"/>
              </a:rPr>
              <a:t>Summary QUESTION</a:t>
            </a:r>
            <a:endParaRPr lang="en-US" sz="3200" b="1" dirty="0">
              <a:solidFill>
                <a:srgbClr val="00B050"/>
              </a:solidFill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7742056" cy="4801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>
              <a:buFontTx/>
              <a:buAutoNum type="alphaLcParenBoth"/>
              <a:defRPr/>
            </a:pPr>
            <a:r>
              <a:rPr lang="en-US" sz="3200" dirty="0"/>
              <a:t>Can an electron at rest in a magnetic field </a:t>
            </a:r>
          </a:p>
          <a:p>
            <a:pPr marL="514350" indent="-514350">
              <a:defRPr/>
            </a:pPr>
            <a:r>
              <a:rPr lang="en-US" sz="3200" dirty="0"/>
              <a:t>be set into motion by the magnetic field?  </a:t>
            </a:r>
          </a:p>
          <a:p>
            <a:pPr>
              <a:defRPr/>
            </a:pPr>
            <a:r>
              <a:rPr lang="en-US" sz="3200" dirty="0"/>
              <a:t>(b) Can an electron at rest in an electric </a:t>
            </a:r>
          </a:p>
          <a:p>
            <a:pPr>
              <a:defRPr/>
            </a:pPr>
            <a:r>
              <a:rPr lang="en-US" sz="3200" dirty="0"/>
              <a:t>field be set into motion by the electric field?  </a:t>
            </a:r>
          </a:p>
          <a:p>
            <a:pPr>
              <a:defRPr/>
            </a:pPr>
            <a:r>
              <a:rPr lang="en-US" sz="3200" dirty="0"/>
              <a:t> </a:t>
            </a:r>
          </a:p>
          <a:p>
            <a:pPr>
              <a:defRPr/>
            </a:pPr>
            <a:r>
              <a:rPr lang="en-US" sz="3200" dirty="0">
                <a:solidFill>
                  <a:srgbClr val="FF0000"/>
                </a:solidFill>
              </a:rPr>
              <a:t>1) (a) yes	(b) yes</a:t>
            </a:r>
          </a:p>
          <a:p>
            <a:pPr>
              <a:defRPr/>
            </a:pPr>
            <a:r>
              <a:rPr lang="en-US" sz="3200" dirty="0">
                <a:solidFill>
                  <a:srgbClr val="FF0000"/>
                </a:solidFill>
              </a:rPr>
              <a:t>2) (a) yes	(b) no</a:t>
            </a:r>
          </a:p>
          <a:p>
            <a:pPr>
              <a:defRPr/>
            </a:pPr>
            <a:r>
              <a:rPr lang="en-US" sz="3200" dirty="0">
                <a:solidFill>
                  <a:srgbClr val="FF0000"/>
                </a:solidFill>
              </a:rPr>
              <a:t>3) (a) no	(b) no </a:t>
            </a:r>
          </a:p>
          <a:p>
            <a:pPr>
              <a:defRPr/>
            </a:pPr>
            <a:r>
              <a:rPr lang="en-US" sz="3200" dirty="0">
                <a:solidFill>
                  <a:srgbClr val="FF0000"/>
                </a:solidFill>
              </a:rPr>
              <a:t>4) (a) no	(b) yes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Magnetic Poles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0" y="3152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509588" y="1619250"/>
            <a:ext cx="7667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/>
              <a:t>Like poles of magnetic fields repel each other. </a:t>
            </a:r>
          </a:p>
        </p:txBody>
      </p:sp>
      <p:sp>
        <p:nvSpPr>
          <p:cNvPr id="342030" name="Rectangle 14"/>
          <p:cNvSpPr>
            <a:spLocks noChangeArrowheads="1"/>
          </p:cNvSpPr>
          <p:nvPr/>
        </p:nvSpPr>
        <p:spPr bwMode="auto">
          <a:xfrm>
            <a:off x="658813" y="4498975"/>
            <a:ext cx="7599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/>
              <a:t>Unlike poles of magnetic fields attract each other. 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395788" y="2386013"/>
            <a:ext cx="2697162" cy="504825"/>
            <a:chOff x="2659" y="1503"/>
            <a:chExt cx="1699" cy="318"/>
          </a:xfrm>
        </p:grpSpPr>
        <p:pic>
          <p:nvPicPr>
            <p:cNvPr id="17432" name="Picture 17" descr="magne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59" y="1503"/>
              <a:ext cx="1170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3" name="Line 28"/>
            <p:cNvSpPr>
              <a:spLocks noChangeShapeType="1"/>
            </p:cNvSpPr>
            <p:nvPr/>
          </p:nvSpPr>
          <p:spPr bwMode="auto">
            <a:xfrm>
              <a:off x="3907" y="1690"/>
              <a:ext cx="451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4397375" y="3498850"/>
            <a:ext cx="2568575" cy="534988"/>
            <a:chOff x="2650" y="2214"/>
            <a:chExt cx="1618" cy="337"/>
          </a:xfrm>
        </p:grpSpPr>
        <p:pic>
          <p:nvPicPr>
            <p:cNvPr id="17430" name="Picture 25" descr="magneti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0" y="2214"/>
              <a:ext cx="1167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1" name="Line 29"/>
            <p:cNvSpPr>
              <a:spLocks noChangeShapeType="1"/>
            </p:cNvSpPr>
            <p:nvPr/>
          </p:nvSpPr>
          <p:spPr bwMode="auto">
            <a:xfrm>
              <a:off x="3817" y="2388"/>
              <a:ext cx="451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1844675" y="3495675"/>
            <a:ext cx="2613025" cy="504825"/>
            <a:chOff x="772" y="2202"/>
            <a:chExt cx="1646" cy="318"/>
          </a:xfrm>
        </p:grpSpPr>
        <p:pic>
          <p:nvPicPr>
            <p:cNvPr id="17428" name="Picture 18" descr="magne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2202"/>
              <a:ext cx="1170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29" name="Line 30"/>
            <p:cNvSpPr>
              <a:spLocks noChangeShapeType="1"/>
            </p:cNvSpPr>
            <p:nvPr/>
          </p:nvSpPr>
          <p:spPr bwMode="auto">
            <a:xfrm flipH="1">
              <a:off x="772" y="2359"/>
              <a:ext cx="46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889125" y="2351088"/>
            <a:ext cx="2628900" cy="534987"/>
            <a:chOff x="800" y="1481"/>
            <a:chExt cx="1656" cy="337"/>
          </a:xfrm>
        </p:grpSpPr>
        <p:pic>
          <p:nvPicPr>
            <p:cNvPr id="17426" name="Picture 24" descr="magneti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9" y="1481"/>
              <a:ext cx="1167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27" name="Line 31"/>
            <p:cNvSpPr>
              <a:spLocks noChangeShapeType="1"/>
            </p:cNvSpPr>
            <p:nvPr/>
          </p:nvSpPr>
          <p:spPr bwMode="auto">
            <a:xfrm flipH="1">
              <a:off x="800" y="1651"/>
              <a:ext cx="46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0" y="5446713"/>
            <a:ext cx="2317750" cy="534987"/>
            <a:chOff x="518" y="3470"/>
            <a:chExt cx="1460" cy="337"/>
          </a:xfrm>
        </p:grpSpPr>
        <p:pic>
          <p:nvPicPr>
            <p:cNvPr id="17424" name="Picture 27" descr="magneti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8" y="3470"/>
              <a:ext cx="1167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25" name="Line 37"/>
            <p:cNvSpPr>
              <a:spLocks noChangeShapeType="1"/>
            </p:cNvSpPr>
            <p:nvPr/>
          </p:nvSpPr>
          <p:spPr bwMode="auto">
            <a:xfrm>
              <a:off x="1661" y="3658"/>
              <a:ext cx="317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6838950" y="5443538"/>
            <a:ext cx="2305050" cy="534987"/>
            <a:chOff x="3504" y="3573"/>
            <a:chExt cx="1452" cy="337"/>
          </a:xfrm>
        </p:grpSpPr>
        <p:pic>
          <p:nvPicPr>
            <p:cNvPr id="17422" name="Picture 26" descr="magneti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9" y="3573"/>
              <a:ext cx="1167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23" name="Line 38"/>
            <p:cNvSpPr>
              <a:spLocks noChangeShapeType="1"/>
            </p:cNvSpPr>
            <p:nvPr/>
          </p:nvSpPr>
          <p:spPr bwMode="auto">
            <a:xfrm flipH="1">
              <a:off x="3504" y="3744"/>
              <a:ext cx="288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21163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0.22674 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21007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23004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839200" cy="503238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The Earth as a Magnet</a:t>
            </a:r>
          </a:p>
        </p:txBody>
      </p:sp>
      <p:pic>
        <p:nvPicPr>
          <p:cNvPr id="375815" name="Picture 7" descr="27_Figure03-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"/>
          <a:stretch>
            <a:fillRect/>
          </a:stretch>
        </p:blipFill>
        <p:spPr bwMode="auto">
          <a:xfrm>
            <a:off x="838200" y="762000"/>
            <a:ext cx="7315200" cy="561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1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Magnetic Field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SI unit of magnetic field is a </a:t>
                </a:r>
                <a:r>
                  <a:rPr lang="en-US" b="1" dirty="0">
                    <a:solidFill>
                      <a:srgbClr val="FF0000"/>
                    </a:solidFill>
                  </a:rPr>
                  <a:t>tesla</a:t>
                </a:r>
                <a:r>
                  <a:rPr lang="en-US" dirty="0"/>
                  <a:t> (T)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tesla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= 1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= 1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/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A</m:t>
                      </m:r>
                      <m:r>
                        <a:rPr lang="en-US" b="0" i="1" smtClean="0">
                          <a:latin typeface="Cambria Math"/>
                        </a:rPr>
                        <m:t>·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m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Another common </a:t>
                </a:r>
                <a:r>
                  <a:rPr lang="en-US" dirty="0" smtClean="0"/>
                  <a:t>unit: the </a:t>
                </a:r>
                <a:r>
                  <a:rPr lang="en-US" b="1" dirty="0">
                    <a:solidFill>
                      <a:srgbClr val="FF0000"/>
                    </a:solidFill>
                  </a:rPr>
                  <a:t>gauss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gauss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−4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T</m:t>
                      </m:r>
                      <m:r>
                        <a:rPr lang="en-US" b="0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Magnetic Field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Earth’s Magnetic Field: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0.5 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T).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MRI Machines: 0.5 – 3.0 T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LHC particle accelerator: 8.36 T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Largest steady magnetic field in a lab: 45 T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Largest magnetic field produced by humans: 91.4 T (for only a few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ms</a:t>
                </a:r>
                <a:r>
                  <a:rPr lang="en-US" sz="2400" dirty="0">
                    <a:solidFill>
                      <a:srgbClr val="002060"/>
                    </a:solidFill>
                  </a:rPr>
                  <a:t>)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</a:rPr>
                  <a:t>Largest magnetic field in the known universe: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10</m:t>
                        </m:r>
                      </m:sup>
                    </m:sSup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! Due to a type of neutron star known as a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magnetar</a:t>
                </a:r>
                <a:r>
                  <a:rPr lang="en-US" sz="2400" dirty="0">
                    <a:solidFill>
                      <a:srgbClr val="00206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5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1"/>
          <p:cNvSpPr txBox="1">
            <a:spLocks noChangeArrowheads="1"/>
          </p:cNvSpPr>
          <p:nvPr/>
        </p:nvSpPr>
        <p:spPr bwMode="auto">
          <a:xfrm>
            <a:off x="1066800" y="1985168"/>
            <a:ext cx="54705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Demo: Horseshoe Magnet (&amp; </a:t>
            </a:r>
            <a:r>
              <a:rPr lang="en-US" b="1" dirty="0" err="1">
                <a:solidFill>
                  <a:srgbClr val="FF0000"/>
                </a:solidFill>
              </a:rPr>
              <a:t>Proj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	Show Field Lines with compasses</a:t>
            </a:r>
          </a:p>
        </p:txBody>
      </p:sp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1143000" y="685800"/>
            <a:ext cx="54705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Demo: Bar magnets (&amp; </a:t>
            </a:r>
            <a:r>
              <a:rPr lang="en-US" b="1" dirty="0" err="1">
                <a:solidFill>
                  <a:srgbClr val="FF0000"/>
                </a:solidFill>
              </a:rPr>
              <a:t>Proj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	Show Field Lines with compasses</a:t>
            </a: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1143000" y="4114800"/>
            <a:ext cx="22259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Pass around Magnets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4" name="Picture 6" descr="24_01_Figure"/>
          <p:cNvPicPr>
            <a:picLocks noChangeAspect="1" noChangeArrowheads="1"/>
          </p:cNvPicPr>
          <p:nvPr/>
        </p:nvPicPr>
        <p:blipFill>
          <a:blip r:embed="rId3" cstate="print"/>
          <a:srcRect b="2483"/>
          <a:stretch>
            <a:fillRect/>
          </a:stretch>
        </p:blipFill>
        <p:spPr bwMode="auto">
          <a:xfrm>
            <a:off x="2389680" y="3124200"/>
            <a:ext cx="2182320" cy="3012599"/>
          </a:xfrm>
          <a:prstGeom prst="rect">
            <a:avLst/>
          </a:prstGeom>
          <a:noFill/>
        </p:spPr>
      </p:pic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Magnetic Fields: Poles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4800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FF0000"/>
                </a:solidFill>
              </a:rPr>
              <a:t>Magnetic poles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Can’t have one pole without the other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No single pole known to exist!!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093" y="2286000"/>
            <a:ext cx="352167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Gauss’s Law for Magnetism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4800600" cy="4525963"/>
              </a:xfrm>
            </p:spPr>
            <p:txBody>
              <a:bodyPr/>
              <a:lstStyle/>
              <a:p>
                <a:r>
                  <a:rPr lang="en-US" sz="2800" dirty="0"/>
                  <a:t>The total magnetic flux through any closed surface is always 0!</a:t>
                </a: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sz="1800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·</m:t>
                          </m:r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4800600" cy="4525963"/>
              </a:xfrm>
              <a:blipFill>
                <a:blip r:embed="rId2"/>
                <a:stretch>
                  <a:fillRect l="-2284" t="-1348" r="-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20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2"/>
          <a:stretch/>
        </p:blipFill>
        <p:spPr bwMode="auto">
          <a:xfrm>
            <a:off x="5486400" y="1828800"/>
            <a:ext cx="2819399" cy="384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322</Words>
  <Application>Microsoft Office PowerPoint</Application>
  <PresentationFormat>On-screen Show (4:3)</PresentationFormat>
  <Paragraphs>81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Times New Roman</vt:lpstr>
      <vt:lpstr>1_Office Theme</vt:lpstr>
      <vt:lpstr>C6eActiveLectureQuestions</vt:lpstr>
      <vt:lpstr>5_C6eActiveLectureQuestions</vt:lpstr>
      <vt:lpstr>Section 9: Magnetic Field and Magnetic Forces</vt:lpstr>
      <vt:lpstr>Magnetism: Some History</vt:lpstr>
      <vt:lpstr>Magnetic Poles</vt:lpstr>
      <vt:lpstr>The Earth as a Magnet</vt:lpstr>
      <vt:lpstr>Magnetic Field Units</vt:lpstr>
      <vt:lpstr>Magnetic Field Examples</vt:lpstr>
      <vt:lpstr>PowerPoint Presentation</vt:lpstr>
      <vt:lpstr>Magnetic Fields: Poles</vt:lpstr>
      <vt:lpstr>Gauss’s Law for Magnetism</vt:lpstr>
      <vt:lpstr>The Origin of Magnetic Fields</vt:lpstr>
      <vt:lpstr>The Magnetic Force</vt:lpstr>
      <vt:lpstr>The Magnetic Force</vt:lpstr>
      <vt:lpstr>Work and the Magnetic Force</vt:lpstr>
      <vt:lpstr>Magnetic Force on a CRT Tube</vt:lpstr>
      <vt:lpstr>Magnetic Forces: Activity</vt:lpstr>
      <vt:lpstr>Motion in a Magnetic Field Velocity Perpendicular to Field</vt:lpstr>
      <vt:lpstr>PowerPoint Presentation</vt:lpstr>
      <vt:lpstr>Bubble Chamber Tracks:  Particle Detection!</vt:lpstr>
      <vt:lpstr>Example: Motion in a Uniform Magnetic Field</vt:lpstr>
      <vt:lpstr>Activity:  Mass Spectrometer Part I</vt:lpstr>
      <vt:lpstr>Electric and Magnetic Forces Combined!</vt:lpstr>
      <vt:lpstr>Activity: Mass Spectrometer Part II</vt:lpstr>
      <vt:lpstr>Force on Current-Carrying Wire</vt:lpstr>
      <vt:lpstr>Activity: Power Lines</vt:lpstr>
      <vt:lpstr>Example Problem: Power Lines</vt:lpstr>
      <vt:lpstr>Current Loops and Torque in a B ⃗ Field</vt:lpstr>
      <vt:lpstr>The DC Motor!</vt:lpstr>
      <vt:lpstr>PowerPoint Presentation</vt:lpstr>
    </vt:vector>
  </TitlesOfParts>
  <Company>Lone Star College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Stancato, David</dc:creator>
  <cp:lastModifiedBy>Stancato, David A</cp:lastModifiedBy>
  <cp:revision>253</cp:revision>
  <dcterms:created xsi:type="dcterms:W3CDTF">2011-08-26T22:00:09Z</dcterms:created>
  <dcterms:modified xsi:type="dcterms:W3CDTF">2019-03-04T15:32:21Z</dcterms:modified>
</cp:coreProperties>
</file>